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76" r:id="rId9"/>
    <p:sldId id="277" r:id="rId10"/>
    <p:sldId id="263" r:id="rId11"/>
    <p:sldId id="264" r:id="rId12"/>
    <p:sldId id="265" r:id="rId13"/>
    <p:sldId id="262" r:id="rId14"/>
    <p:sldId id="270" r:id="rId15"/>
    <p:sldId id="272" r:id="rId16"/>
    <p:sldId id="266" r:id="rId17"/>
    <p:sldId id="268" r:id="rId18"/>
    <p:sldId id="278" r:id="rId19"/>
    <p:sldId id="279" r:id="rId20"/>
    <p:sldId id="273" r:id="rId21"/>
    <p:sldId id="26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7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B03C2-FD69-4171-AF88-18685D05412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2EF618-413A-43D9-917E-685A8A5AE777}">
      <dgm:prSet/>
      <dgm:spPr/>
      <dgm:t>
        <a:bodyPr/>
        <a:lstStyle/>
        <a:p>
          <a:pPr>
            <a:defRPr cap="all"/>
          </a:pPr>
          <a:r>
            <a:rPr lang="en-US"/>
            <a:t>Distance matrix </a:t>
          </a:r>
        </a:p>
      </dgm:t>
    </dgm:pt>
    <dgm:pt modelId="{A6CA0AB4-84E5-45FF-AB93-CAE700468EF8}" type="parTrans" cxnId="{FE03F4EC-1313-4BD3-BA6D-D4854FAA2375}">
      <dgm:prSet/>
      <dgm:spPr/>
      <dgm:t>
        <a:bodyPr/>
        <a:lstStyle/>
        <a:p>
          <a:endParaRPr lang="en-US"/>
        </a:p>
      </dgm:t>
    </dgm:pt>
    <dgm:pt modelId="{7301E88E-C72D-40FB-99AB-3600500C8394}" type="sibTrans" cxnId="{FE03F4EC-1313-4BD3-BA6D-D4854FAA2375}">
      <dgm:prSet/>
      <dgm:spPr/>
      <dgm:t>
        <a:bodyPr/>
        <a:lstStyle/>
        <a:p>
          <a:endParaRPr lang="en-US"/>
        </a:p>
      </dgm:t>
    </dgm:pt>
    <dgm:pt modelId="{85EB8C67-D758-4F0A-A6FB-EF12E8ACE6F0}">
      <dgm:prSet/>
      <dgm:spPr/>
      <dgm:t>
        <a:bodyPr/>
        <a:lstStyle/>
        <a:p>
          <a:pPr>
            <a:defRPr cap="all"/>
          </a:pPr>
          <a:r>
            <a:rPr lang="en-US"/>
            <a:t>Demand per retailer</a:t>
          </a:r>
        </a:p>
      </dgm:t>
    </dgm:pt>
    <dgm:pt modelId="{03A36D66-27AD-408E-A3B0-963464F7B585}" type="parTrans" cxnId="{2CDDF916-9D47-4500-BCA4-7ADD61635296}">
      <dgm:prSet/>
      <dgm:spPr/>
      <dgm:t>
        <a:bodyPr/>
        <a:lstStyle/>
        <a:p>
          <a:endParaRPr lang="en-US"/>
        </a:p>
      </dgm:t>
    </dgm:pt>
    <dgm:pt modelId="{0069E735-32A0-49B4-B26A-7607D5C0513B}" type="sibTrans" cxnId="{2CDDF916-9D47-4500-BCA4-7ADD61635296}">
      <dgm:prSet/>
      <dgm:spPr/>
      <dgm:t>
        <a:bodyPr/>
        <a:lstStyle/>
        <a:p>
          <a:endParaRPr lang="en-US"/>
        </a:p>
      </dgm:t>
    </dgm:pt>
    <dgm:pt modelId="{480787B0-7757-44D7-9E5B-14E2A63586A1}" type="pres">
      <dgm:prSet presAssocID="{538B03C2-FD69-4171-AF88-18685D054123}" presName="root" presStyleCnt="0">
        <dgm:presLayoutVars>
          <dgm:dir/>
          <dgm:resizeHandles val="exact"/>
        </dgm:presLayoutVars>
      </dgm:prSet>
      <dgm:spPr/>
    </dgm:pt>
    <dgm:pt modelId="{A0F556A6-DD36-4104-8E9E-96588314D96B}" type="pres">
      <dgm:prSet presAssocID="{3E2EF618-413A-43D9-917E-685A8A5AE777}" presName="compNode" presStyleCnt="0"/>
      <dgm:spPr/>
    </dgm:pt>
    <dgm:pt modelId="{3EDD5E02-114A-4CB1-9A33-8D12DA1E8873}" type="pres">
      <dgm:prSet presAssocID="{3E2EF618-413A-43D9-917E-685A8A5AE777}" presName="iconBgRect" presStyleLbl="bgShp" presStyleIdx="0" presStyleCnt="2"/>
      <dgm:spPr/>
    </dgm:pt>
    <dgm:pt modelId="{FC54750E-B23F-4FC5-9956-67AA2CF6F770}" type="pres">
      <dgm:prSet presAssocID="{3E2EF618-413A-43D9-917E-685A8A5AE7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A562A68-7ED5-40CF-B38A-91235D5AB282}" type="pres">
      <dgm:prSet presAssocID="{3E2EF618-413A-43D9-917E-685A8A5AE777}" presName="spaceRect" presStyleCnt="0"/>
      <dgm:spPr/>
    </dgm:pt>
    <dgm:pt modelId="{53C49257-2D9A-4501-B7B1-2DB65B00960B}" type="pres">
      <dgm:prSet presAssocID="{3E2EF618-413A-43D9-917E-685A8A5AE777}" presName="textRect" presStyleLbl="revTx" presStyleIdx="0" presStyleCnt="2">
        <dgm:presLayoutVars>
          <dgm:chMax val="1"/>
          <dgm:chPref val="1"/>
        </dgm:presLayoutVars>
      </dgm:prSet>
      <dgm:spPr/>
    </dgm:pt>
    <dgm:pt modelId="{EDB8CD4E-6DE8-4C4A-8979-EDF46F3CB62E}" type="pres">
      <dgm:prSet presAssocID="{7301E88E-C72D-40FB-99AB-3600500C8394}" presName="sibTrans" presStyleCnt="0"/>
      <dgm:spPr/>
    </dgm:pt>
    <dgm:pt modelId="{A672452C-0448-4485-97F0-AC92073E856E}" type="pres">
      <dgm:prSet presAssocID="{85EB8C67-D758-4F0A-A6FB-EF12E8ACE6F0}" presName="compNode" presStyleCnt="0"/>
      <dgm:spPr/>
    </dgm:pt>
    <dgm:pt modelId="{5A682ADD-B481-49D8-8223-34D8D9CB23C3}" type="pres">
      <dgm:prSet presAssocID="{85EB8C67-D758-4F0A-A6FB-EF12E8ACE6F0}" presName="iconBgRect" presStyleLbl="bgShp" presStyleIdx="1" presStyleCnt="2"/>
      <dgm:spPr/>
    </dgm:pt>
    <dgm:pt modelId="{D0DC99BD-26C4-4E08-983C-8413ACE63E5C}" type="pres">
      <dgm:prSet presAssocID="{85EB8C67-D758-4F0A-A6FB-EF12E8ACE6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2AB9356-DF35-447B-BCA4-147D11F6CD08}" type="pres">
      <dgm:prSet presAssocID="{85EB8C67-D758-4F0A-A6FB-EF12E8ACE6F0}" presName="spaceRect" presStyleCnt="0"/>
      <dgm:spPr/>
    </dgm:pt>
    <dgm:pt modelId="{CF451D67-A279-44A2-9461-8521ED041655}" type="pres">
      <dgm:prSet presAssocID="{85EB8C67-D758-4F0A-A6FB-EF12E8ACE6F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CDDF916-9D47-4500-BCA4-7ADD61635296}" srcId="{538B03C2-FD69-4171-AF88-18685D054123}" destId="{85EB8C67-D758-4F0A-A6FB-EF12E8ACE6F0}" srcOrd="1" destOrd="0" parTransId="{03A36D66-27AD-408E-A3B0-963464F7B585}" sibTransId="{0069E735-32A0-49B4-B26A-7607D5C0513B}"/>
    <dgm:cxn modelId="{1936D86E-9EC4-4E13-BB33-B678D21FD750}" type="presOf" srcId="{3E2EF618-413A-43D9-917E-685A8A5AE777}" destId="{53C49257-2D9A-4501-B7B1-2DB65B00960B}" srcOrd="0" destOrd="0" presId="urn:microsoft.com/office/officeart/2018/5/layout/IconCircleLabelList"/>
    <dgm:cxn modelId="{41DECB83-10EC-41DE-962E-5244CDB038B8}" type="presOf" srcId="{85EB8C67-D758-4F0A-A6FB-EF12E8ACE6F0}" destId="{CF451D67-A279-44A2-9461-8521ED041655}" srcOrd="0" destOrd="0" presId="urn:microsoft.com/office/officeart/2018/5/layout/IconCircleLabelList"/>
    <dgm:cxn modelId="{95A709AA-EB1F-44BF-817C-7ACDE80D414B}" type="presOf" srcId="{538B03C2-FD69-4171-AF88-18685D054123}" destId="{480787B0-7757-44D7-9E5B-14E2A63586A1}" srcOrd="0" destOrd="0" presId="urn:microsoft.com/office/officeart/2018/5/layout/IconCircleLabelList"/>
    <dgm:cxn modelId="{FE03F4EC-1313-4BD3-BA6D-D4854FAA2375}" srcId="{538B03C2-FD69-4171-AF88-18685D054123}" destId="{3E2EF618-413A-43D9-917E-685A8A5AE777}" srcOrd="0" destOrd="0" parTransId="{A6CA0AB4-84E5-45FF-AB93-CAE700468EF8}" sibTransId="{7301E88E-C72D-40FB-99AB-3600500C8394}"/>
    <dgm:cxn modelId="{F0F2808A-D4B4-4740-B229-2E5BDA84C871}" type="presParOf" srcId="{480787B0-7757-44D7-9E5B-14E2A63586A1}" destId="{A0F556A6-DD36-4104-8E9E-96588314D96B}" srcOrd="0" destOrd="0" presId="urn:microsoft.com/office/officeart/2018/5/layout/IconCircleLabelList"/>
    <dgm:cxn modelId="{31AA236A-C77D-427B-B9DF-093FDF8D31BE}" type="presParOf" srcId="{A0F556A6-DD36-4104-8E9E-96588314D96B}" destId="{3EDD5E02-114A-4CB1-9A33-8D12DA1E8873}" srcOrd="0" destOrd="0" presId="urn:microsoft.com/office/officeart/2018/5/layout/IconCircleLabelList"/>
    <dgm:cxn modelId="{4350FF63-1D9A-4BF2-8E40-CB2F319A30D9}" type="presParOf" srcId="{A0F556A6-DD36-4104-8E9E-96588314D96B}" destId="{FC54750E-B23F-4FC5-9956-67AA2CF6F770}" srcOrd="1" destOrd="0" presId="urn:microsoft.com/office/officeart/2018/5/layout/IconCircleLabelList"/>
    <dgm:cxn modelId="{966C1F63-0F24-41C6-931A-A3D7549D8EE0}" type="presParOf" srcId="{A0F556A6-DD36-4104-8E9E-96588314D96B}" destId="{EA562A68-7ED5-40CF-B38A-91235D5AB282}" srcOrd="2" destOrd="0" presId="urn:microsoft.com/office/officeart/2018/5/layout/IconCircleLabelList"/>
    <dgm:cxn modelId="{085B5778-2BDC-489B-A0A6-1675CCBB6662}" type="presParOf" srcId="{A0F556A6-DD36-4104-8E9E-96588314D96B}" destId="{53C49257-2D9A-4501-B7B1-2DB65B00960B}" srcOrd="3" destOrd="0" presId="urn:microsoft.com/office/officeart/2018/5/layout/IconCircleLabelList"/>
    <dgm:cxn modelId="{EC3903D7-8E11-4B85-B6C4-B5E5656AFCC1}" type="presParOf" srcId="{480787B0-7757-44D7-9E5B-14E2A63586A1}" destId="{EDB8CD4E-6DE8-4C4A-8979-EDF46F3CB62E}" srcOrd="1" destOrd="0" presId="urn:microsoft.com/office/officeart/2018/5/layout/IconCircleLabelList"/>
    <dgm:cxn modelId="{5E278081-60D5-4D0F-A47B-F9B9A7E8C3B5}" type="presParOf" srcId="{480787B0-7757-44D7-9E5B-14E2A63586A1}" destId="{A672452C-0448-4485-97F0-AC92073E856E}" srcOrd="2" destOrd="0" presId="urn:microsoft.com/office/officeart/2018/5/layout/IconCircleLabelList"/>
    <dgm:cxn modelId="{AD08A7BA-3BFD-4B92-87AE-F64C8D2D8B11}" type="presParOf" srcId="{A672452C-0448-4485-97F0-AC92073E856E}" destId="{5A682ADD-B481-49D8-8223-34D8D9CB23C3}" srcOrd="0" destOrd="0" presId="urn:microsoft.com/office/officeart/2018/5/layout/IconCircleLabelList"/>
    <dgm:cxn modelId="{7EB7DC13-29C8-498B-8AA8-058BF15F43B9}" type="presParOf" srcId="{A672452C-0448-4485-97F0-AC92073E856E}" destId="{D0DC99BD-26C4-4E08-983C-8413ACE63E5C}" srcOrd="1" destOrd="0" presId="urn:microsoft.com/office/officeart/2018/5/layout/IconCircleLabelList"/>
    <dgm:cxn modelId="{DCB1F55B-552E-4099-BC5D-DE66EF38385D}" type="presParOf" srcId="{A672452C-0448-4485-97F0-AC92073E856E}" destId="{62AB9356-DF35-447B-BCA4-147D11F6CD08}" srcOrd="2" destOrd="0" presId="urn:microsoft.com/office/officeart/2018/5/layout/IconCircleLabelList"/>
    <dgm:cxn modelId="{C225AD81-C501-4781-AC9D-319E1E67B201}" type="presParOf" srcId="{A672452C-0448-4485-97F0-AC92073E856E}" destId="{CF451D67-A279-44A2-9461-8521ED0416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D5E02-114A-4CB1-9A33-8D12DA1E8873}">
      <dsp:nvSpPr>
        <dsp:cNvPr id="0" name=""/>
        <dsp:cNvSpPr/>
      </dsp:nvSpPr>
      <dsp:spPr>
        <a:xfrm>
          <a:off x="2301974" y="1071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4750E-B23F-4FC5-9956-67AA2CF6F770}">
      <dsp:nvSpPr>
        <dsp:cNvPr id="0" name=""/>
        <dsp:cNvSpPr/>
      </dsp:nvSpPr>
      <dsp:spPr>
        <a:xfrm>
          <a:off x="2769974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49257-2D9A-4501-B7B1-2DB65B00960B}">
      <dsp:nvSpPr>
        <dsp:cNvPr id="0" name=""/>
        <dsp:cNvSpPr/>
      </dsp:nvSpPr>
      <dsp:spPr>
        <a:xfrm>
          <a:off x="1599974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Distance matrix </a:t>
          </a:r>
        </a:p>
      </dsp:txBody>
      <dsp:txXfrm>
        <a:off x="1599974" y="2987140"/>
        <a:ext cx="3600000" cy="720000"/>
      </dsp:txXfrm>
    </dsp:sp>
    <dsp:sp modelId="{5A682ADD-B481-49D8-8223-34D8D9CB23C3}">
      <dsp:nvSpPr>
        <dsp:cNvPr id="0" name=""/>
        <dsp:cNvSpPr/>
      </dsp:nvSpPr>
      <dsp:spPr>
        <a:xfrm>
          <a:off x="6531975" y="1071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C99BD-26C4-4E08-983C-8413ACE63E5C}">
      <dsp:nvSpPr>
        <dsp:cNvPr id="0" name=""/>
        <dsp:cNvSpPr/>
      </dsp:nvSpPr>
      <dsp:spPr>
        <a:xfrm>
          <a:off x="6999975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51D67-A279-44A2-9461-8521ED041655}">
      <dsp:nvSpPr>
        <dsp:cNvPr id="0" name=""/>
        <dsp:cNvSpPr/>
      </dsp:nvSpPr>
      <dsp:spPr>
        <a:xfrm>
          <a:off x="5829975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Demand per retailer</a:t>
          </a:r>
        </a:p>
      </dsp:txBody>
      <dsp:txXfrm>
        <a:off x="5829975" y="298714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2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3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8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5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4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8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898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81BAB-BCBA-4961-BC5A-EC9913125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8" b="69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2F472-89AC-504E-8DF7-B278051C0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9" y="1661698"/>
            <a:ext cx="3557101" cy="19323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ROUTE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2397-9F89-C849-8FC6-CA2DDB62B010}"/>
              </a:ext>
            </a:extLst>
          </p:cNvPr>
          <p:cNvSpPr txBox="1"/>
          <p:nvPr/>
        </p:nvSpPr>
        <p:spPr>
          <a:xfrm>
            <a:off x="753884" y="4224142"/>
            <a:ext cx="370213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SUBMITTED BY:</a:t>
            </a:r>
          </a:p>
          <a:p>
            <a:r>
              <a:rPr lang="en-US" dirty="0"/>
              <a:t>TEAM 3B</a:t>
            </a:r>
          </a:p>
          <a:p>
            <a:r>
              <a:rPr lang="en-US" dirty="0"/>
              <a:t>Seerat Chhabra</a:t>
            </a:r>
          </a:p>
          <a:p>
            <a:r>
              <a:rPr lang="en-US" dirty="0"/>
              <a:t>Mahindra Venkat </a:t>
            </a:r>
            <a:r>
              <a:rPr lang="en-US" dirty="0" err="1"/>
              <a:t>Lukka</a:t>
            </a:r>
            <a:endParaRPr lang="en-US" dirty="0"/>
          </a:p>
          <a:p>
            <a:r>
              <a:rPr lang="en-US" dirty="0"/>
              <a:t>Chris Chou</a:t>
            </a:r>
          </a:p>
          <a:p>
            <a:r>
              <a:rPr lang="en-US" dirty="0"/>
              <a:t>YC Wang</a:t>
            </a:r>
          </a:p>
        </p:txBody>
      </p:sp>
    </p:spTree>
    <p:extLst>
      <p:ext uri="{BB962C8B-B14F-4D97-AF65-F5344CB8AC3E}">
        <p14:creationId xmlns:p14="http://schemas.microsoft.com/office/powerpoint/2010/main" val="316130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E2BC2F-0E10-304B-AA2B-011FA3E3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52" y="548640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DECISION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78B03-A2A7-6C49-8442-0DAB1DF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000" y="1319876"/>
            <a:ext cx="7213733" cy="3338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E34689-AB79-5A45-9B16-F2995254F0FB}"/>
              </a:ext>
            </a:extLst>
          </p:cNvPr>
          <p:cNvSpPr txBox="1"/>
          <p:nvPr/>
        </p:nvSpPr>
        <p:spPr>
          <a:xfrm>
            <a:off x="4266477" y="2511098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6140E-9D2D-7B43-BE35-E8CABB14B2F9}"/>
              </a:ext>
            </a:extLst>
          </p:cNvPr>
          <p:cNvSpPr txBox="1"/>
          <p:nvPr/>
        </p:nvSpPr>
        <p:spPr>
          <a:xfrm>
            <a:off x="4266477" y="2745611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BD5E4-0E73-8E4A-ADF6-BC224E7CE52E}"/>
              </a:ext>
            </a:extLst>
          </p:cNvPr>
          <p:cNvSpPr txBox="1"/>
          <p:nvPr/>
        </p:nvSpPr>
        <p:spPr>
          <a:xfrm>
            <a:off x="4266477" y="2980124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F8C5EE-3955-5644-966C-8AECB217D715}"/>
              </a:ext>
            </a:extLst>
          </p:cNvPr>
          <p:cNvSpPr txBox="1"/>
          <p:nvPr/>
        </p:nvSpPr>
        <p:spPr>
          <a:xfrm>
            <a:off x="4266477" y="3214637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DC0448-D170-A044-B61F-F1FDD4A23816}"/>
              </a:ext>
            </a:extLst>
          </p:cNvPr>
          <p:cNvSpPr txBox="1"/>
          <p:nvPr/>
        </p:nvSpPr>
        <p:spPr>
          <a:xfrm>
            <a:off x="4266477" y="3449150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9897D-D4D4-0848-8C16-17C68C2F46B0}"/>
              </a:ext>
            </a:extLst>
          </p:cNvPr>
          <p:cNvSpPr txBox="1"/>
          <p:nvPr/>
        </p:nvSpPr>
        <p:spPr>
          <a:xfrm>
            <a:off x="4266477" y="3683663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69F5E-8DAE-8541-AB40-7E6904422A55}"/>
              </a:ext>
            </a:extLst>
          </p:cNvPr>
          <p:cNvSpPr txBox="1"/>
          <p:nvPr/>
        </p:nvSpPr>
        <p:spPr>
          <a:xfrm>
            <a:off x="4266477" y="3918175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7</a:t>
            </a:r>
          </a:p>
        </p:txBody>
      </p:sp>
    </p:spTree>
    <p:extLst>
      <p:ext uri="{BB962C8B-B14F-4D97-AF65-F5344CB8AC3E}">
        <p14:creationId xmlns:p14="http://schemas.microsoft.com/office/powerpoint/2010/main" val="24772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E2BC2F-0E10-304B-AA2B-011FA3E3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52" y="548640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OBJECTIVE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55A0D-C0D0-B74D-BC76-CE694F6A62AE}"/>
              </a:ext>
            </a:extLst>
          </p:cNvPr>
          <p:cNvSpPr txBox="1"/>
          <p:nvPr/>
        </p:nvSpPr>
        <p:spPr>
          <a:xfrm>
            <a:off x="9787467" y="5063067"/>
            <a:ext cx="168698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MINIMIZE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31D3F-35CF-284D-A0B4-73BC1ACC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82" y="860549"/>
            <a:ext cx="7095049" cy="3622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4EDB8-87E1-2748-9C77-8314B62B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58" y="4678539"/>
            <a:ext cx="2803375" cy="995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AD5F52-DF16-EF43-B220-AFF70669C489}"/>
              </a:ext>
            </a:extLst>
          </p:cNvPr>
          <p:cNvSpPr txBox="1"/>
          <p:nvPr/>
        </p:nvSpPr>
        <p:spPr>
          <a:xfrm>
            <a:off x="4765053" y="1934901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C0366-6982-2947-8F56-3750160C8699}"/>
              </a:ext>
            </a:extLst>
          </p:cNvPr>
          <p:cNvSpPr txBox="1"/>
          <p:nvPr/>
        </p:nvSpPr>
        <p:spPr>
          <a:xfrm>
            <a:off x="4765053" y="2169414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ABB37-76B0-D545-BD75-DE0CC412FE9F}"/>
              </a:ext>
            </a:extLst>
          </p:cNvPr>
          <p:cNvSpPr txBox="1"/>
          <p:nvPr/>
        </p:nvSpPr>
        <p:spPr>
          <a:xfrm>
            <a:off x="4765053" y="2403927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AF1FE0-FF20-DA44-BDB7-BA134819A2BB}"/>
              </a:ext>
            </a:extLst>
          </p:cNvPr>
          <p:cNvSpPr txBox="1"/>
          <p:nvPr/>
        </p:nvSpPr>
        <p:spPr>
          <a:xfrm>
            <a:off x="4765053" y="2638440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C5D03-2D1F-C84D-BEAA-0ADF477C359F}"/>
              </a:ext>
            </a:extLst>
          </p:cNvPr>
          <p:cNvSpPr txBox="1"/>
          <p:nvPr/>
        </p:nvSpPr>
        <p:spPr>
          <a:xfrm>
            <a:off x="4765053" y="2872953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4DC57-9AE1-3C45-AEE6-107C2265BC7B}"/>
              </a:ext>
            </a:extLst>
          </p:cNvPr>
          <p:cNvSpPr txBox="1"/>
          <p:nvPr/>
        </p:nvSpPr>
        <p:spPr>
          <a:xfrm>
            <a:off x="4765053" y="3107466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415F8-DD40-A54D-A11D-2B1F06249C5E}"/>
              </a:ext>
            </a:extLst>
          </p:cNvPr>
          <p:cNvSpPr txBox="1"/>
          <p:nvPr/>
        </p:nvSpPr>
        <p:spPr>
          <a:xfrm>
            <a:off x="4765053" y="3341978"/>
            <a:ext cx="90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7</a:t>
            </a:r>
          </a:p>
        </p:txBody>
      </p:sp>
    </p:spTree>
    <p:extLst>
      <p:ext uri="{BB962C8B-B14F-4D97-AF65-F5344CB8AC3E}">
        <p14:creationId xmlns:p14="http://schemas.microsoft.com/office/powerpoint/2010/main" val="84456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2BC2F-0E10-304B-AA2B-011FA3E3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CONSTRAINTS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FE21D-6715-1E4D-941D-28C542C1282C}"/>
              </a:ext>
            </a:extLst>
          </p:cNvPr>
          <p:cNvSpPr txBox="1"/>
          <p:nvPr/>
        </p:nvSpPr>
        <p:spPr>
          <a:xfrm>
            <a:off x="8373327" y="3717672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different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8D8FD-70BE-924C-BF71-022AA71B5649}"/>
              </a:ext>
            </a:extLst>
          </p:cNvPr>
          <p:cNvSpPr txBox="1"/>
          <p:nvPr/>
        </p:nvSpPr>
        <p:spPr>
          <a:xfrm>
            <a:off x="2298194" y="3737707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Truck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DAB39-2DEF-9B41-8BCF-1D317C82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11" y="1003142"/>
            <a:ext cx="5615255" cy="257911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8E679C-7BFE-8B4A-95A2-D5123680C108}"/>
              </a:ext>
            </a:extLst>
          </p:cNvPr>
          <p:cNvSpPr/>
          <p:nvPr/>
        </p:nvSpPr>
        <p:spPr>
          <a:xfrm>
            <a:off x="5846066" y="720309"/>
            <a:ext cx="8128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01562-8D8D-FE4C-B656-92D85E68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6" y="931349"/>
            <a:ext cx="5082200" cy="26697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7543B85-3453-3B42-AE7D-BD44190BF59F}"/>
              </a:ext>
            </a:extLst>
          </p:cNvPr>
          <p:cNvSpPr/>
          <p:nvPr/>
        </p:nvSpPr>
        <p:spPr>
          <a:xfrm>
            <a:off x="84668" y="682050"/>
            <a:ext cx="8128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3042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0E8610-54A3-7541-8267-0FA4A55B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24" y="366068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result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7837C11-4394-2947-91C4-C0F8CE06791B}"/>
              </a:ext>
            </a:extLst>
          </p:cNvPr>
          <p:cNvSpPr/>
          <p:nvPr/>
        </p:nvSpPr>
        <p:spPr>
          <a:xfrm rot="5400000">
            <a:off x="5677316" y="3880593"/>
            <a:ext cx="648475" cy="25500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DDAFE60-4564-5D40-8146-6ABB279B5DA5}"/>
              </a:ext>
            </a:extLst>
          </p:cNvPr>
          <p:cNvSpPr/>
          <p:nvPr/>
        </p:nvSpPr>
        <p:spPr>
          <a:xfrm rot="5400000">
            <a:off x="8207085" y="4040649"/>
            <a:ext cx="648475" cy="2229905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FDBD07F-1ABE-ED4D-A6F9-6E1A3F3E0223}"/>
              </a:ext>
            </a:extLst>
          </p:cNvPr>
          <p:cNvSpPr/>
          <p:nvPr/>
        </p:nvSpPr>
        <p:spPr>
          <a:xfrm rot="5400000">
            <a:off x="10511440" y="4079940"/>
            <a:ext cx="648475" cy="209919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48F4F-4F1A-BB4C-B28F-D0C7BB16D27D}"/>
              </a:ext>
            </a:extLst>
          </p:cNvPr>
          <p:cNvSpPr txBox="1"/>
          <p:nvPr/>
        </p:nvSpPr>
        <p:spPr>
          <a:xfrm>
            <a:off x="5422004" y="5803173"/>
            <a:ext cx="185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621F0-6E39-4848-B8B4-EF91836530B7}"/>
              </a:ext>
            </a:extLst>
          </p:cNvPr>
          <p:cNvSpPr txBox="1"/>
          <p:nvPr/>
        </p:nvSpPr>
        <p:spPr>
          <a:xfrm>
            <a:off x="7940881" y="5803173"/>
            <a:ext cx="185455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SOUTH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06C46-B7D1-EF46-853D-4FDFC8A03FA9}"/>
              </a:ext>
            </a:extLst>
          </p:cNvPr>
          <p:cNvSpPr txBox="1"/>
          <p:nvPr/>
        </p:nvSpPr>
        <p:spPr>
          <a:xfrm>
            <a:off x="10459758" y="5808372"/>
            <a:ext cx="185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58B9F"/>
                </a:solidFill>
              </a:rPr>
              <a:t>MIDDLE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0F6A1-AC97-DB49-9319-625C9E0F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087707"/>
            <a:ext cx="7956646" cy="34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9F0F3-72CF-5F44-9752-60B89C43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Company’s Current route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85C80-D537-534C-9BAA-41E5FBA8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0" y="977789"/>
            <a:ext cx="1153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8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9F0F3-72CF-5F44-9752-60B89C43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Optimized route plan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E3D258-CFFD-5F45-A7E7-884BFF67A1A3}"/>
              </a:ext>
            </a:extLst>
          </p:cNvPr>
          <p:cNvSpPr/>
          <p:nvPr/>
        </p:nvSpPr>
        <p:spPr>
          <a:xfrm>
            <a:off x="6631505" y="2996897"/>
            <a:ext cx="1930716" cy="3432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85AC9-A0C0-4A43-A5B9-8912D45C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687228"/>
            <a:ext cx="11298932" cy="347738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11213E9-50D2-E84D-87B2-1FAA0AE80216}"/>
              </a:ext>
            </a:extLst>
          </p:cNvPr>
          <p:cNvSpPr/>
          <p:nvPr/>
        </p:nvSpPr>
        <p:spPr>
          <a:xfrm>
            <a:off x="6742546" y="2947176"/>
            <a:ext cx="3759200" cy="4818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25D829-0242-924F-9CC8-6959F74AB52E}"/>
              </a:ext>
            </a:extLst>
          </p:cNvPr>
          <p:cNvSpPr/>
          <p:nvPr/>
        </p:nvSpPr>
        <p:spPr>
          <a:xfrm>
            <a:off x="11139054" y="2947175"/>
            <a:ext cx="975467" cy="4926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F8EEDBA-549D-AD41-B69B-CF85A5D7C113}"/>
              </a:ext>
            </a:extLst>
          </p:cNvPr>
          <p:cNvSpPr txBox="1"/>
          <p:nvPr/>
        </p:nvSpPr>
        <p:spPr>
          <a:xfrm>
            <a:off x="7843012" y="3567588"/>
            <a:ext cx="3048170" cy="91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200" cap="all" dirty="0">
                <a:solidFill>
                  <a:schemeClr val="accent1"/>
                </a:solidFill>
                <a:effectLst/>
              </a:rPr>
              <a:t>decreased DISTANCE</a:t>
            </a:r>
          </a:p>
        </p:txBody>
      </p:sp>
    </p:spTree>
    <p:extLst>
      <p:ext uri="{BB962C8B-B14F-4D97-AF65-F5344CB8AC3E}">
        <p14:creationId xmlns:p14="http://schemas.microsoft.com/office/powerpoint/2010/main" val="332148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A23-5029-8C46-AFB1-4155576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Current route FOR TRUCK7 – before optimization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EE407CE-CA08-8544-9507-6837C71920FB}"/>
              </a:ext>
            </a:extLst>
          </p:cNvPr>
          <p:cNvPicPr/>
          <p:nvPr/>
        </p:nvPicPr>
        <p:blipFill rotWithShape="1">
          <a:blip r:embed="rId2"/>
          <a:srcRect t="4480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FEB71FD-6237-F94E-8EBA-87715BC4298D}"/>
              </a:ext>
            </a:extLst>
          </p:cNvPr>
          <p:cNvSpPr txBox="1"/>
          <p:nvPr/>
        </p:nvSpPr>
        <p:spPr>
          <a:xfrm>
            <a:off x="4911914" y="295808"/>
            <a:ext cx="2477177" cy="91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200" cap="all" dirty="0">
                <a:solidFill>
                  <a:schemeClr val="accent1"/>
                </a:solidFill>
                <a:effectLst/>
              </a:rPr>
              <a:t>Total distance –62.5 miles</a:t>
            </a:r>
          </a:p>
        </p:txBody>
      </p:sp>
    </p:spTree>
    <p:extLst>
      <p:ext uri="{BB962C8B-B14F-4D97-AF65-F5344CB8AC3E}">
        <p14:creationId xmlns:p14="http://schemas.microsoft.com/office/powerpoint/2010/main" val="375831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A23-5029-8C46-AFB1-4155576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47520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Optimized route FOR TRUCK7 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savings in distance per day – </a:t>
            </a:r>
            <a:r>
              <a:rPr lang="en-US" sz="3600" b="1" dirty="0">
                <a:solidFill>
                  <a:schemeClr val="tx1"/>
                </a:solidFill>
              </a:rPr>
              <a:t>5.75 MILES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3A1814D-B547-DE48-A3DA-FCF16E676E52}"/>
              </a:ext>
            </a:extLst>
          </p:cNvPr>
          <p:cNvPicPr/>
          <p:nvPr/>
        </p:nvPicPr>
        <p:blipFill rotWithShape="1">
          <a:blip r:embed="rId2"/>
          <a:srcRect t="566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73803-2593-CC42-95ED-901A7F92D153}"/>
              </a:ext>
            </a:extLst>
          </p:cNvPr>
          <p:cNvSpPr txBox="1"/>
          <p:nvPr/>
        </p:nvSpPr>
        <p:spPr>
          <a:xfrm>
            <a:off x="4846381" y="254149"/>
            <a:ext cx="3511233" cy="1147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200" cap="all" dirty="0">
                <a:solidFill>
                  <a:schemeClr val="accent1"/>
                </a:solidFill>
              </a:rPr>
              <a:t>Total distance – 56.7miles</a:t>
            </a:r>
          </a:p>
        </p:txBody>
      </p:sp>
    </p:spTree>
    <p:extLst>
      <p:ext uri="{BB962C8B-B14F-4D97-AF65-F5344CB8AC3E}">
        <p14:creationId xmlns:p14="http://schemas.microsoft.com/office/powerpoint/2010/main" val="365599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A23-5029-8C46-AFB1-4155576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Current route FOR TRUCK4 – before optimization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25C56BD-BF16-1541-B6BB-1FEC6E1BACDA}"/>
              </a:ext>
            </a:extLst>
          </p:cNvPr>
          <p:cNvPicPr/>
          <p:nvPr/>
        </p:nvPicPr>
        <p:blipFill rotWithShape="1">
          <a:blip r:embed="rId2"/>
          <a:srcRect b="6481"/>
          <a:stretch/>
        </p:blipFill>
        <p:spPr bwMode="auto">
          <a:xfrm>
            <a:off x="4552900" y="0"/>
            <a:ext cx="76391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FEB71FD-6237-F94E-8EBA-87715BC4298D}"/>
              </a:ext>
            </a:extLst>
          </p:cNvPr>
          <p:cNvSpPr txBox="1"/>
          <p:nvPr/>
        </p:nvSpPr>
        <p:spPr>
          <a:xfrm>
            <a:off x="4713999" y="177105"/>
            <a:ext cx="2477177" cy="91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200" cap="all" dirty="0">
                <a:solidFill>
                  <a:schemeClr val="accent1"/>
                </a:solidFill>
                <a:effectLst/>
              </a:rPr>
              <a:t>Total distance –328.2 miles</a:t>
            </a:r>
          </a:p>
        </p:txBody>
      </p:sp>
    </p:spTree>
    <p:extLst>
      <p:ext uri="{BB962C8B-B14F-4D97-AF65-F5344CB8AC3E}">
        <p14:creationId xmlns:p14="http://schemas.microsoft.com/office/powerpoint/2010/main" val="378804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A23-5029-8C46-AFB1-4155576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5324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Current route FOR TRUCK4 – after optimization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savings in distance per day – </a:t>
            </a:r>
            <a:r>
              <a:rPr lang="en-US" sz="3600" b="1" dirty="0">
                <a:solidFill>
                  <a:schemeClr val="tx1"/>
                </a:solidFill>
              </a:rPr>
              <a:t>92.2 MILES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B76AEB1-0710-F542-AD3B-717E2B4F2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96388" y="0"/>
            <a:ext cx="7687588" cy="6858000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0FEB71FD-6237-F94E-8EBA-87715BC4298D}"/>
              </a:ext>
            </a:extLst>
          </p:cNvPr>
          <p:cNvSpPr txBox="1"/>
          <p:nvPr/>
        </p:nvSpPr>
        <p:spPr>
          <a:xfrm>
            <a:off x="4713999" y="177105"/>
            <a:ext cx="2477177" cy="91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200" cap="all" dirty="0">
                <a:solidFill>
                  <a:schemeClr val="accent1"/>
                </a:solidFill>
                <a:effectLst/>
              </a:rPr>
              <a:t>Total distance –236 miles</a:t>
            </a:r>
          </a:p>
        </p:txBody>
      </p:sp>
    </p:spTree>
    <p:extLst>
      <p:ext uri="{BB962C8B-B14F-4D97-AF65-F5344CB8AC3E}">
        <p14:creationId xmlns:p14="http://schemas.microsoft.com/office/powerpoint/2010/main" val="53343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FFA1-DF2F-E348-A5F3-060BE12B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93524"/>
            <a:ext cx="11029616" cy="1188720"/>
          </a:xfrm>
        </p:spPr>
        <p:txBody>
          <a:bodyPr/>
          <a:lstStyle/>
          <a:p>
            <a:r>
              <a:rPr lang="en-US" dirty="0"/>
              <a:t>About company – HERO OF LIQUOR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894A-C95D-AA46-A74B-BEBCE31F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38" y="2001801"/>
            <a:ext cx="6801741" cy="3634486"/>
          </a:xfrm>
        </p:spPr>
        <p:txBody>
          <a:bodyPr/>
          <a:lstStyle/>
          <a:p>
            <a:r>
              <a:rPr lang="en-US" dirty="0"/>
              <a:t>Hero of liquor (HOL) – Family business owned by parents of </a:t>
            </a:r>
            <a:r>
              <a:rPr lang="en-US" dirty="0" err="1"/>
              <a:t>Hsin</a:t>
            </a:r>
            <a:r>
              <a:rPr lang="en-US" dirty="0"/>
              <a:t> –Ting (Our Classmate)</a:t>
            </a:r>
          </a:p>
          <a:p>
            <a:r>
              <a:rPr lang="en-US" dirty="0"/>
              <a:t>Wholesale liquor, wine and alcohol distributor located in Taichung, Taiwan</a:t>
            </a:r>
          </a:p>
          <a:p>
            <a:r>
              <a:rPr lang="en-US" dirty="0"/>
              <a:t>Customers within 3 regions – North, Middle and South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D70B2-0875-3F4F-BFAC-F90FBE67D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0" r="8647"/>
          <a:stretch/>
        </p:blipFill>
        <p:spPr>
          <a:xfrm>
            <a:off x="7716142" y="1482244"/>
            <a:ext cx="3894666" cy="467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C37E7-DFE3-FF42-B821-C05317F2CE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6142" y="2001801"/>
            <a:ext cx="13970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E13CC-D5FD-0D4C-8FDC-BAB3AF87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4" y="1189787"/>
            <a:ext cx="3511233" cy="44721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Total savings in distance travelled per day – </a:t>
            </a:r>
            <a:r>
              <a:rPr lang="en-US" sz="4400" b="1" dirty="0">
                <a:solidFill>
                  <a:schemeClr val="tx1"/>
                </a:solidFill>
              </a:rPr>
              <a:t>180.36 miles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~$11,650 per year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A0DC4-52C4-43EA-B624-E33E9219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8" r="6455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892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64AF6-C4E3-CC49-B836-EE9126AB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00F97-3BAC-43FB-8C84-0712104B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4" r="2" b="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9333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026B-0A01-AD4F-88D8-4CC355B3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Thank you! 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7DA5B1D-EB92-48E5-A25F-06AEEDD3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1" r="12862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278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D4D477-2AA3-A44F-AFAA-5E749968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60" y="890317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Important figures about company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98523C-8A7F-4740-B03F-60AAF0A7E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82322"/>
              </p:ext>
            </p:extLst>
          </p:nvPr>
        </p:nvGraphicFramePr>
        <p:xfrm>
          <a:off x="4758574" y="890317"/>
          <a:ext cx="6607926" cy="291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120">
                  <a:extLst>
                    <a:ext uri="{9D8B030D-6E8A-4147-A177-3AD203B41FA5}">
                      <a16:colId xmlns:a16="http://schemas.microsoft.com/office/drawing/2014/main" val="3507475592"/>
                    </a:ext>
                  </a:extLst>
                </a:gridCol>
                <a:gridCol w="2227729">
                  <a:extLst>
                    <a:ext uri="{9D8B030D-6E8A-4147-A177-3AD203B41FA5}">
                      <a16:colId xmlns:a16="http://schemas.microsoft.com/office/drawing/2014/main" val="3031698647"/>
                    </a:ext>
                  </a:extLst>
                </a:gridCol>
                <a:gridCol w="2328077">
                  <a:extLst>
                    <a:ext uri="{9D8B030D-6E8A-4147-A177-3AD203B41FA5}">
                      <a16:colId xmlns:a16="http://schemas.microsoft.com/office/drawing/2014/main" val="2904566022"/>
                    </a:ext>
                  </a:extLst>
                </a:gridCol>
              </a:tblGrid>
              <a:tr h="9951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Region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of retailers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Demand per day (# of boxes)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21466984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r>
                        <a:rPr lang="en-US" sz="2400"/>
                        <a:t>North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00774242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r>
                        <a:rPr lang="en-US" sz="2400"/>
                        <a:t>Middle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88143410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r>
                        <a:rPr lang="en-US" sz="2400"/>
                        <a:t>South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3890584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0C2519-B150-8849-9AA0-BF7E8E69D765}"/>
              </a:ext>
            </a:extLst>
          </p:cNvPr>
          <p:cNvSpPr txBox="1"/>
          <p:nvPr/>
        </p:nvSpPr>
        <p:spPr>
          <a:xfrm>
            <a:off x="4758573" y="4662831"/>
            <a:ext cx="647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trucks =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Starting and ending point – Same for all trucks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Truck Capacity – 40 boxes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5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E870C-40E1-4C44-BC1C-AD0FE71C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Optimal trucks routing using genetic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108ED-8A95-4647-829A-42B7013D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8" r="691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714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8CE4E-FB6D-5C4A-9310-348FD290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576422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A24756-0D1B-430C-8F36-8E4F06731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69686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72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5E68-C51A-ED47-B86B-60479DEA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2" y="242372"/>
            <a:ext cx="11029616" cy="1188720"/>
          </a:xfrm>
        </p:spPr>
        <p:txBody>
          <a:bodyPr/>
          <a:lstStyle/>
          <a:p>
            <a:r>
              <a:rPr lang="en-US" dirty="0"/>
              <a:t>Distance matrix (50*50)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2DF8D-04C1-FD43-8E8C-1C3AF630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C3814-0837-A24F-B59F-C75E19F1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431092"/>
            <a:ext cx="11700934" cy="51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7C893-7DDA-AB4C-A542-FF83D756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09" y="804881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Demand per retailer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C3CE4-4816-3A4A-835F-7A624B0FC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467" y="608797"/>
            <a:ext cx="3826933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B6499-7D9B-5F47-A784-80C985FB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Mathematical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00140-B123-C144-A7B0-0A6210DA3339}"/>
              </a:ext>
            </a:extLst>
          </p:cNvPr>
          <p:cNvSpPr/>
          <p:nvPr/>
        </p:nvSpPr>
        <p:spPr>
          <a:xfrm>
            <a:off x="4534935" y="1037968"/>
            <a:ext cx="7014423" cy="482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ECB0D-26A5-E444-BEB5-B8E143E208DC}"/>
              </a:ext>
            </a:extLst>
          </p:cNvPr>
          <p:cNvSpPr/>
          <p:nvPr/>
        </p:nvSpPr>
        <p:spPr>
          <a:xfrm>
            <a:off x="4373004" y="1370445"/>
            <a:ext cx="733828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Distance matrix with distance in miles from retailer location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retailer location j where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 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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[ 0,1,2, …… 49] where 0 is Starting point and 1-49 are the 49 retailer locations</a:t>
            </a:r>
          </a:p>
          <a:p>
            <a:pPr algn="just"/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Products required by retailer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a certain day where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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[ 1,2, …… 49] where 1-49 are the 49 retailer locations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= Maximum capacity of truck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Variable: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Which city to visit in step k and for truck m where k 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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[ 1,2, …7]  and m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itchFamily="2" charset="2"/>
              </a:rPr>
              <a:t>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[ 1,2, …7]  as each truck can visit to 7 locations and there are 7 trucks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4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B6499-7D9B-5F47-A784-80C985FB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Mathematical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00140-B123-C144-A7B0-0A6210DA3339}"/>
              </a:ext>
            </a:extLst>
          </p:cNvPr>
          <p:cNvSpPr/>
          <p:nvPr/>
        </p:nvSpPr>
        <p:spPr>
          <a:xfrm>
            <a:off x="4534935" y="1037968"/>
            <a:ext cx="7014423" cy="482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9EDD33-F177-8943-835B-3FCB16E47571}"/>
                  </a:ext>
                </a:extLst>
              </p:cNvPr>
              <p:cNvSpPr/>
              <p:nvPr/>
            </p:nvSpPr>
            <p:spPr>
              <a:xfrm>
                <a:off x="4425644" y="774898"/>
                <a:ext cx="7490564" cy="543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b="1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Objective Function: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Minimize total distance travelled by all trucks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7200"/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Total distance =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𝑀𝑖𝑛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</m:e>
                    </m:nary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/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D(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k-1m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k is the position in each route k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  <a:sym typeface="Symbol" pitchFamily="2" charset="2"/>
                  </a:rPr>
                  <a:t>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[ 1,2, …7] and m is the truck number m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  <a:sym typeface="Symbol" pitchFamily="2" charset="2"/>
                  </a:rPr>
                  <a:t>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[ 1,2, …7]  as each truck can visit to 7 locations and there are 7 trucks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b="1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b="1" dirty="0">
                  <a:solidFill>
                    <a:srgbClr val="222222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Constraints: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All values in step should be different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not equal to </a:t>
                </a: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nt</a:t>
                </a:r>
                <a:r>
                  <a:rPr lang="en-US" baseline="-25000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any km not equal to </a:t>
                </a: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nt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k,m,n,t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truck number </a:t>
                </a: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m,t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  <a:sym typeface="Symbol" pitchFamily="2" charset="2"/>
                  </a:rPr>
                  <a:t>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[ 1,2, …7]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integer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&gt;=1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&lt;=49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Truck capacity constraint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/>
                    </m:nary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S(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km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&lt;=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 for all m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  <a:sym typeface="Symbol" pitchFamily="2" charset="2"/>
                  </a:rPr>
                  <a:t>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[ 1,2, …7]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9EDD33-F177-8943-835B-3FCB16E47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44" y="774898"/>
                <a:ext cx="7490564" cy="5438412"/>
              </a:xfrm>
              <a:prstGeom prst="rect">
                <a:avLst/>
              </a:prstGeom>
              <a:blipFill>
                <a:blip r:embed="rId2"/>
                <a:stretch>
                  <a:fillRect l="-678" r="-678" b="-10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8258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C34DA3"/>
      </a:accent1>
      <a:accent2>
        <a:srgbClr val="A03BB1"/>
      </a:accent2>
      <a:accent3>
        <a:srgbClr val="814DC3"/>
      </a:accent3>
      <a:accent4>
        <a:srgbClr val="4E4BB8"/>
      </a:accent4>
      <a:accent5>
        <a:srgbClr val="4D7CC3"/>
      </a:accent5>
      <a:accent6>
        <a:srgbClr val="3B9BB1"/>
      </a:accent6>
      <a:hlink>
        <a:srgbClr val="556FC6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542</Words>
  <Application>Microsoft Macintosh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Tw Cen MT</vt:lpstr>
      <vt:lpstr>Wingdings 2</vt:lpstr>
      <vt:lpstr>DividendVTI</vt:lpstr>
      <vt:lpstr>ROUTE OPTIMIZATION</vt:lpstr>
      <vt:lpstr>About company – HERO OF LIQUOR</vt:lpstr>
      <vt:lpstr>Important figures about company</vt:lpstr>
      <vt:lpstr>Optimal trucks routing using genetic algorithm</vt:lpstr>
      <vt:lpstr>Input parameters</vt:lpstr>
      <vt:lpstr>Distance matrix (50*50)</vt:lpstr>
      <vt:lpstr>Demand per retailer</vt:lpstr>
      <vt:lpstr>Mathematical model</vt:lpstr>
      <vt:lpstr>Mathematical model</vt:lpstr>
      <vt:lpstr>DECISION VARIABLE</vt:lpstr>
      <vt:lpstr>OBJECTIVE FUNCTION</vt:lpstr>
      <vt:lpstr>CONSTRAINTS</vt:lpstr>
      <vt:lpstr>result</vt:lpstr>
      <vt:lpstr>Company’s Current route plan</vt:lpstr>
      <vt:lpstr>Optimized route plan</vt:lpstr>
      <vt:lpstr>Current route FOR TRUCK7 – before optimization</vt:lpstr>
      <vt:lpstr>Optimized route FOR TRUCK7   savings in distance per day – 5.75 MILES</vt:lpstr>
      <vt:lpstr>Current route FOR TRUCK4 – before optimization</vt:lpstr>
      <vt:lpstr>Current route FOR TRUCK4 – after optimization  savings in distance per day – 92.2 MILES</vt:lpstr>
      <vt:lpstr>Total savings in distance travelled per day – 180.36 miles ~$11,650 per year</vt:lpstr>
      <vt:lpstr>Questions?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OPTIMIZATION</dc:title>
  <dc:creator>Seerat Chhabra (Student)</dc:creator>
  <cp:lastModifiedBy>Seerat Chhabra (Student)</cp:lastModifiedBy>
  <cp:revision>5</cp:revision>
  <dcterms:created xsi:type="dcterms:W3CDTF">2019-12-10T21:55:31Z</dcterms:created>
  <dcterms:modified xsi:type="dcterms:W3CDTF">2019-12-10T23:22:33Z</dcterms:modified>
</cp:coreProperties>
</file>